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378" r:id="rId2"/>
    <p:sldId id="379" r:id="rId3"/>
    <p:sldId id="380" r:id="rId4"/>
    <p:sldId id="386" r:id="rId5"/>
    <p:sldId id="381" r:id="rId6"/>
    <p:sldId id="382" r:id="rId7"/>
    <p:sldId id="383" r:id="rId8"/>
    <p:sldId id="384" r:id="rId9"/>
    <p:sldId id="385" r:id="rId10"/>
    <p:sldId id="387" r:id="rId11"/>
    <p:sldId id="388" r:id="rId12"/>
    <p:sldId id="256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258" r:id="rId35"/>
    <p:sldId id="318" r:id="rId36"/>
    <p:sldId id="319" r:id="rId37"/>
    <p:sldId id="259" r:id="rId38"/>
    <p:sldId id="260" r:id="rId39"/>
    <p:sldId id="261" r:id="rId40"/>
    <p:sldId id="320" r:id="rId41"/>
    <p:sldId id="262" r:id="rId42"/>
    <p:sldId id="263" r:id="rId43"/>
    <p:sldId id="321" r:id="rId44"/>
    <p:sldId id="264" r:id="rId45"/>
    <p:sldId id="265" r:id="rId46"/>
    <p:sldId id="323" r:id="rId47"/>
    <p:sldId id="324" r:id="rId48"/>
    <p:sldId id="322" r:id="rId49"/>
    <p:sldId id="266" r:id="rId50"/>
    <p:sldId id="267" r:id="rId51"/>
    <p:sldId id="325" r:id="rId52"/>
    <p:sldId id="268" r:id="rId53"/>
    <p:sldId id="269" r:id="rId54"/>
    <p:sldId id="270" r:id="rId55"/>
    <p:sldId id="271" r:id="rId56"/>
    <p:sldId id="272" r:id="rId57"/>
    <p:sldId id="273" r:id="rId58"/>
    <p:sldId id="291" r:id="rId59"/>
    <p:sldId id="313" r:id="rId60"/>
    <p:sldId id="314" r:id="rId61"/>
    <p:sldId id="315" r:id="rId62"/>
    <p:sldId id="316" r:id="rId63"/>
    <p:sldId id="317" r:id="rId64"/>
  </p:sldIdLst>
  <p:sldSz cx="12192000" cy="6858000"/>
  <p:notesSz cx="6858000" cy="9144000"/>
  <p:embeddedFontLst>
    <p:embeddedFont>
      <p:font typeface="KoPub돋움체 Bold" panose="00000800000000000000" pitchFamily="2" charset="-127"/>
      <p:regular r:id="rId66"/>
      <p:bold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2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1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39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28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03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33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45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25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85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1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4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5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87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2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82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83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57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87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7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88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79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6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31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61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18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72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68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123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83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33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44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05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3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10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06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805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45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486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552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796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0704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291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85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43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85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230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628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84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966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094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031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07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0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8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441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762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9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06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5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8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C480E5-012A-459E-9829-9D870EB6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842962"/>
            <a:ext cx="10420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1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4DBDA-D95C-4C4D-B8D1-DA17D98E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4" y="855188"/>
            <a:ext cx="5886450" cy="3714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AA6D-F7EA-4EA4-A0C2-D95D61E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83" y="2676525"/>
            <a:ext cx="5943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648B5-217E-4E0A-BEC6-CCA86592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" y="723016"/>
            <a:ext cx="59436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5653F-841D-4E6A-8F2C-EEF0B6B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72" y="2831918"/>
            <a:ext cx="59340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동작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원리</a:t>
            </a:r>
          </a:p>
        </p:txBody>
      </p:sp>
    </p:spTree>
    <p:extLst>
      <p:ext uri="{BB962C8B-B14F-4D97-AF65-F5344CB8AC3E}">
        <p14:creationId xmlns:p14="http://schemas.microsoft.com/office/powerpoint/2010/main" val="328042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27A3D-F889-4075-B87F-9F055E58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73" y="1473527"/>
            <a:ext cx="75342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8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D2822D-C114-421A-9E44-1006B864E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9" y="928429"/>
            <a:ext cx="4797940" cy="5434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644C2D-5B02-4D22-B94A-2EBA3E85A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84" y="768175"/>
            <a:ext cx="5222184" cy="55945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A95F048-A666-48DB-949A-E9A784F7DC87}"/>
              </a:ext>
            </a:extLst>
          </p:cNvPr>
          <p:cNvSpPr/>
          <p:nvPr/>
        </p:nvSpPr>
        <p:spPr>
          <a:xfrm>
            <a:off x="5552388" y="3101419"/>
            <a:ext cx="688156" cy="54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24F24-3DA9-4218-A6FD-0C1FA189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5" y="754145"/>
            <a:ext cx="5076410" cy="57362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12B9D-5416-4763-907F-B874F11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71" y="1394725"/>
            <a:ext cx="2676525" cy="42005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CF54D2A-8D61-4198-B09F-18CFD3C1FA3D}"/>
              </a:ext>
            </a:extLst>
          </p:cNvPr>
          <p:cNvSpPr/>
          <p:nvPr/>
        </p:nvSpPr>
        <p:spPr>
          <a:xfrm>
            <a:off x="6344239" y="2705493"/>
            <a:ext cx="1244338" cy="723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5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D6DA9D-B7F7-49F3-A4BC-59CF2401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675026"/>
            <a:ext cx="8496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2074E-CEA8-4CEA-BC7D-A24BADD6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1" y="943465"/>
            <a:ext cx="4977108" cy="5497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C3903-E31A-4539-A8A6-CDE419C7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61" y="1363155"/>
            <a:ext cx="2762250" cy="39243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AD232-A6F7-4B72-AA07-73734C4EFB28}"/>
              </a:ext>
            </a:extLst>
          </p:cNvPr>
          <p:cNvSpPr/>
          <p:nvPr/>
        </p:nvSpPr>
        <p:spPr>
          <a:xfrm>
            <a:off x="6372520" y="2865748"/>
            <a:ext cx="791851" cy="631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1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78A02-9C6A-4CA2-8B47-BF3D0AC0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976312"/>
            <a:ext cx="7896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2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724D1-4BDF-4225-99A3-2E39F071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45060"/>
            <a:ext cx="5753100" cy="583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27D806-6A4D-4636-B338-8F5770D31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745060"/>
            <a:ext cx="5734050" cy="58578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846971-55C3-4E16-8385-A9E983CAF477}"/>
              </a:ext>
            </a:extLst>
          </p:cNvPr>
          <p:cNvSpPr/>
          <p:nvPr/>
        </p:nvSpPr>
        <p:spPr>
          <a:xfrm>
            <a:off x="6036128" y="3308807"/>
            <a:ext cx="361950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1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56C7F-ECEC-411C-8465-CBBD4711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666750"/>
            <a:ext cx="7981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822D1-F15F-420A-B6FB-88B51EA3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3" y="704751"/>
            <a:ext cx="6683885" cy="38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C184D-E87C-4F65-864E-F8D1DACB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359" y="1440436"/>
            <a:ext cx="5791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3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818A6-7744-4580-BE1D-403E9801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036948"/>
            <a:ext cx="5135633" cy="5425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E99A4-16BE-4C0A-84B0-87095B110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67" y="1036948"/>
            <a:ext cx="5167729" cy="542568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1C91729-BDC8-4BB1-B777-35CE4B318F6F}"/>
              </a:ext>
            </a:extLst>
          </p:cNvPr>
          <p:cNvSpPr/>
          <p:nvPr/>
        </p:nvSpPr>
        <p:spPr>
          <a:xfrm>
            <a:off x="5590095" y="3129699"/>
            <a:ext cx="707010" cy="490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94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B9A14-BC86-44B8-BA52-7F6D566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90" y="1217874"/>
            <a:ext cx="93630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8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1EBC609-ED71-44AA-844A-7CBD8980B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610" y="1192082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200" dirty="0"/>
              <a:t>JSP </a:t>
            </a:r>
            <a:r>
              <a:rPr lang="ko-KR" altLang="en-US" sz="2200" dirty="0"/>
              <a:t>파일의 변환</a:t>
            </a:r>
            <a:endParaRPr lang="en-US" altLang="ko-KR" sz="22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959C917-0348-4624-BAED-1EBEC38C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6578" y="3234298"/>
            <a:ext cx="146051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6BC9AC9-1CC7-47C8-B56C-3C59103D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38" y="1696609"/>
            <a:ext cx="86868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19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E57BCE1-66C7-4E27-9385-EDB8CD333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367" y="1314630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200" dirty="0"/>
              <a:t>JSP </a:t>
            </a:r>
            <a:r>
              <a:rPr lang="ko-KR" altLang="en-US" sz="2200" dirty="0"/>
              <a:t>파일의 동작단계</a:t>
            </a:r>
            <a:endParaRPr lang="en-US" altLang="ko-KR" sz="22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D4E120E-A85C-4B70-96D6-9E4747E1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51" y="2052023"/>
            <a:ext cx="7395820" cy="390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493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AE236D-08E3-41C9-B0AD-45608D12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9" y="610800"/>
            <a:ext cx="10759267" cy="61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70302-D806-45E4-AAA7-6B7484E96F61}"/>
              </a:ext>
            </a:extLst>
          </p:cNvPr>
          <p:cNvSpPr txBox="1"/>
          <p:nvPr/>
        </p:nvSpPr>
        <p:spPr>
          <a:xfrm>
            <a:off x="157843" y="606466"/>
            <a:ext cx="1195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C:\eGovFrameDev-3.10.0-64bit\workspace\.metadata\.plugins\org.eclipse.wst.server.core\tmp0\work\Catalina\localhost\myapp\org\apache\jsp\chap01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FEC5DC-8094-456B-B7A0-96C95F95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1" y="2077334"/>
            <a:ext cx="11020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91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7FD11-A0C1-4517-8411-2E058105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3" y="622169"/>
            <a:ext cx="6804203" cy="6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6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1B904E-896D-451A-9A64-58822608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4" y="537609"/>
            <a:ext cx="10127316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B30A5-9E37-487A-8917-FCFB2AF4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343025"/>
            <a:ext cx="6810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8A5A1-C551-4A7A-B518-55EB6067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011"/>
            <a:ext cx="12192000" cy="5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2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2A277-0C21-4EA6-8E75-2EE1FA3C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93889"/>
            <a:ext cx="6515100" cy="59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33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B44959-E6C4-4E45-8672-78CCECFD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069598"/>
            <a:ext cx="70485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2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4141895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562AAC-31ED-43DA-9DAB-5BA6C9564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스크립트 요소란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JSP </a:t>
            </a:r>
            <a:r>
              <a:rPr lang="ko-KR" altLang="en-US" sz="2000" dirty="0"/>
              <a:t>프로그래밍에서 사용되는 문법의 표현 형태</a:t>
            </a:r>
            <a:endParaRPr lang="en-US" altLang="ko-KR" sz="2000" dirty="0"/>
          </a:p>
          <a:p>
            <a:pPr lvl="1">
              <a:buNone/>
            </a:pPr>
            <a:endParaRPr lang="en-US" altLang="ko-KR" sz="2400" kern="1200" dirty="0">
              <a:solidFill>
                <a:schemeClr val="tx1"/>
              </a:solidFill>
              <a:latin typeface="Arial" charset="0"/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스크립트 요소</a:t>
            </a:r>
            <a:endParaRPr lang="en-US" altLang="ko-KR" sz="2400" dirty="0">
              <a:solidFill>
                <a:schemeClr val="tx1"/>
              </a:solidFill>
            </a:endParaRPr>
          </a:p>
          <a:p>
            <a:pPr>
              <a:buNone/>
            </a:pPr>
            <a:endParaRPr lang="ko-KR" altLang="en-US" sz="2400" dirty="0">
              <a:solidFill>
                <a:schemeClr val="tx1"/>
              </a:solidFill>
            </a:endParaRPr>
          </a:p>
          <a:p>
            <a:pPr lvl="1"/>
            <a:r>
              <a:rPr lang="ko-KR" altLang="en-US" sz="2000" dirty="0"/>
              <a:t>선언문</a:t>
            </a:r>
            <a:r>
              <a:rPr lang="en-US" altLang="ko-KR" sz="2000" dirty="0"/>
              <a:t>(</a:t>
            </a:r>
            <a:r>
              <a:rPr lang="en-US" altLang="ko-KR" sz="2000" dirty="0">
                <a:ea typeface="굴림" charset="-127"/>
              </a:rPr>
              <a:t>Declaration</a:t>
            </a:r>
            <a:r>
              <a:rPr lang="en-US" altLang="ko-KR" sz="2000" dirty="0"/>
              <a:t>)</a:t>
            </a:r>
          </a:p>
          <a:p>
            <a:pPr lvl="1">
              <a:buNone/>
            </a:pPr>
            <a:endParaRPr lang="en-US" altLang="ko-KR" sz="2000" dirty="0"/>
          </a:p>
          <a:p>
            <a:pPr lvl="1"/>
            <a:r>
              <a:rPr lang="ko-KR" altLang="en-US" sz="2000" dirty="0" err="1"/>
              <a:t>스크립트릿</a:t>
            </a:r>
            <a:r>
              <a:rPr lang="en-US" altLang="ko-KR" sz="2000" dirty="0"/>
              <a:t> </a:t>
            </a:r>
            <a:r>
              <a:rPr lang="en-US" altLang="ko-KR" sz="2000" dirty="0">
                <a:ea typeface="굴림" charset="-127"/>
              </a:rPr>
              <a:t>(</a:t>
            </a:r>
            <a:r>
              <a:rPr lang="en-US" altLang="ko-KR" sz="2000" dirty="0" err="1">
                <a:ea typeface="굴림" charset="-127"/>
              </a:rPr>
              <a:t>Scriptlet</a:t>
            </a:r>
            <a:r>
              <a:rPr lang="en-US" altLang="ko-KR" sz="2000" dirty="0">
                <a:ea typeface="굴림" charset="-127"/>
              </a:rPr>
              <a:t>)</a:t>
            </a:r>
          </a:p>
          <a:p>
            <a:pPr lvl="1">
              <a:buNone/>
            </a:pPr>
            <a:endParaRPr lang="en-US" altLang="ko-KR" sz="2000" dirty="0"/>
          </a:p>
          <a:p>
            <a:pPr lvl="1"/>
            <a:r>
              <a:rPr lang="ko-KR" altLang="en-US" sz="2000" dirty="0" err="1"/>
              <a:t>표현식</a:t>
            </a:r>
            <a:r>
              <a:rPr lang="en-US" altLang="ko-KR" sz="2000" dirty="0"/>
              <a:t> </a:t>
            </a:r>
            <a:r>
              <a:rPr lang="en-US" altLang="ko-KR" sz="2000" dirty="0">
                <a:ea typeface="굴림" charset="-127"/>
              </a:rPr>
              <a:t>(Expression)</a:t>
            </a:r>
          </a:p>
          <a:p>
            <a:pPr lvl="1">
              <a:buNone/>
            </a:pPr>
            <a:endParaRPr lang="en-US" altLang="ko-KR" sz="2000" dirty="0"/>
          </a:p>
          <a:p>
            <a:pPr lvl="1"/>
            <a:r>
              <a:rPr lang="ko-KR" altLang="en-US" sz="2000" dirty="0"/>
              <a:t>주석</a:t>
            </a:r>
            <a:r>
              <a:rPr lang="en-US" altLang="ko-KR" sz="2000" dirty="0"/>
              <a:t> </a:t>
            </a:r>
            <a:r>
              <a:rPr lang="en-US" altLang="ko-KR" sz="2000" dirty="0">
                <a:ea typeface="굴림" charset="-127"/>
              </a:rPr>
              <a:t>(Comment)</a:t>
            </a:r>
            <a:endParaRPr lang="en-US" altLang="ko-KR" sz="2000" dirty="0"/>
          </a:p>
          <a:p>
            <a:pPr lvl="1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9072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F6EAB3B-48C7-429C-A1F3-122538E0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주석이란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ko-KR" altLang="en-US" sz="2000" dirty="0"/>
              <a:t>프로그램에 직접적인 영향을 미치지는 않지만 개발자들이 소스 분석 내용 및 파일 설명 처리를 위해서 없어서는 안 될 꼭 필요한 요소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79F1122-154B-4173-8CF9-DD8D63C2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643182"/>
            <a:ext cx="750099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35348408-A932-4D10-A885-4873D324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10" y="3500438"/>
            <a:ext cx="750099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8985F29-85DB-47E7-B4E3-62B40291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4386275"/>
            <a:ext cx="7500990" cy="97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57244B95-DB14-4243-9FC9-A07B8444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5514993"/>
            <a:ext cx="7500990" cy="62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9734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991D8-F4F6-4760-996D-51332376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73217"/>
            <a:ext cx="4788424" cy="6010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9D18F-38ED-41C1-AAC2-239664C0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579" y="673217"/>
            <a:ext cx="5715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A55ACD-2B22-4953-BBC7-710EFFEB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9" y="672887"/>
            <a:ext cx="10826881" cy="59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CB6E3-A448-4CD1-91A7-707120A3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631596"/>
            <a:ext cx="11001032" cy="59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9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14327E38-14B5-4EF4-9306-A86B842B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dirty="0" err="1">
                <a:solidFill>
                  <a:schemeClr val="tx1"/>
                </a:solidFill>
              </a:rPr>
              <a:t>스크립트릿이란</a:t>
            </a:r>
            <a:r>
              <a:rPr lang="en-US" altLang="ko-KR" sz="2400" dirty="0">
                <a:solidFill>
                  <a:schemeClr val="tx1"/>
                </a:solidFill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altLang="ko-KR" sz="1900" dirty="0"/>
              <a:t>JSP </a:t>
            </a:r>
            <a:r>
              <a:rPr lang="ko-KR" altLang="en-US" sz="1900" dirty="0"/>
              <a:t>페이지가 </a:t>
            </a:r>
            <a:r>
              <a:rPr lang="ko-KR" altLang="en-US" sz="1900" dirty="0" err="1"/>
              <a:t>서블릿으로</a:t>
            </a:r>
            <a:r>
              <a:rPr lang="ko-KR" altLang="en-US" sz="1900" dirty="0"/>
              <a:t> 변환되고 요청될 때 </a:t>
            </a:r>
            <a:r>
              <a:rPr lang="en-US" altLang="ko-KR" sz="1900" dirty="0"/>
              <a:t>_</a:t>
            </a:r>
            <a:r>
              <a:rPr lang="en-US" altLang="ko-KR" sz="1900" dirty="0" err="1"/>
              <a:t>jspService</a:t>
            </a:r>
            <a:r>
              <a:rPr lang="en-US" altLang="ko-KR" sz="1900" dirty="0"/>
              <a:t>(Tomcat </a:t>
            </a:r>
            <a:r>
              <a:rPr lang="ko-KR" altLang="en-US" sz="1900" dirty="0"/>
              <a:t>기준으로 설명</a:t>
            </a:r>
            <a:r>
              <a:rPr lang="en-US" altLang="ko-KR" sz="1900" dirty="0"/>
              <a:t>)  </a:t>
            </a:r>
            <a:r>
              <a:rPr lang="ko-KR" altLang="en-US" sz="1900" dirty="0" err="1"/>
              <a:t>메소드</a:t>
            </a:r>
            <a:r>
              <a:rPr lang="ko-KR" altLang="en-US" sz="1900" dirty="0"/>
              <a:t> 안에 선언이 되는 요소</a:t>
            </a:r>
            <a:r>
              <a:rPr lang="en-US" altLang="ko-KR" sz="1900" dirty="0"/>
              <a:t>.</a:t>
            </a:r>
            <a:r>
              <a:rPr lang="ko-KR" altLang="en-US" sz="1900" dirty="0"/>
              <a:t> </a:t>
            </a:r>
            <a:endParaRPr lang="en-US" altLang="ko-KR" sz="19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스크립트릿은</a:t>
            </a:r>
            <a:r>
              <a:rPr lang="ko-KR" altLang="en-US" sz="2000" dirty="0"/>
              <a:t> 선언문과 달리 선언된 변수는 지역 변수로 선언이 되고 </a:t>
            </a:r>
            <a:r>
              <a:rPr lang="ko-KR" altLang="en-US" sz="2000" dirty="0" err="1"/>
              <a:t>메소드</a:t>
            </a:r>
            <a:r>
              <a:rPr lang="ko-KR" altLang="en-US" sz="2000" dirty="0"/>
              <a:t> 선언은 할 수 없음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만약 선언을 하게 되면 </a:t>
            </a:r>
            <a:r>
              <a:rPr lang="ko-KR" altLang="en-US" sz="2000" dirty="0" err="1"/>
              <a:t>메소드</a:t>
            </a:r>
            <a:r>
              <a:rPr lang="ko-KR" altLang="en-US" sz="2000" dirty="0"/>
              <a:t> 안에 </a:t>
            </a:r>
            <a:r>
              <a:rPr lang="ko-KR" altLang="en-US" sz="2000" dirty="0" err="1"/>
              <a:t>메소드를</a:t>
            </a:r>
            <a:r>
              <a:rPr lang="ko-KR" altLang="en-US" sz="2000" dirty="0"/>
              <a:t> 선언한 것이기 때문에 만들 수가 없음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</a:t>
            </a:r>
            <a:r>
              <a:rPr lang="ko-KR" altLang="en-US" sz="2000" dirty="0"/>
              <a:t> 문법</a:t>
            </a:r>
            <a:endParaRPr lang="en-US" altLang="ko-KR" sz="2000" dirty="0"/>
          </a:p>
          <a:p>
            <a:pPr lvl="1">
              <a:buNone/>
              <a:defRPr/>
            </a:pPr>
            <a:endParaRPr lang="en-US" altLang="ko-KR" sz="2000" dirty="0"/>
          </a:p>
          <a:p>
            <a:pPr lvl="1">
              <a:buNone/>
              <a:defRPr/>
            </a:pP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409CE0E-FC14-47BF-973D-A4B0EEE28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5357832"/>
            <a:ext cx="59055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4034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F0AF5-C4DC-470E-80DB-A4E1638B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14537"/>
            <a:ext cx="7429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24879D-93F7-46F3-A418-1F33E75F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8" y="721642"/>
            <a:ext cx="98107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75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702DB-7496-48E9-B47A-1E656AEE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87" y="602696"/>
            <a:ext cx="7728142" cy="60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4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5900CF6-ABF0-430C-999C-F518009C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85794"/>
            <a:ext cx="8472518" cy="5248275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표현식이란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ko-KR" altLang="en-US" sz="2000" dirty="0"/>
              <a:t>동적인 </a:t>
            </a:r>
            <a:r>
              <a:rPr lang="en-US" altLang="ko-KR" sz="2000" dirty="0"/>
              <a:t>JSP </a:t>
            </a:r>
            <a:r>
              <a:rPr lang="ko-KR" altLang="en-US" sz="2000" dirty="0"/>
              <a:t>페이지를 브라우저로 표현을 하기 위한 요소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변수를 출력하거나 </a:t>
            </a:r>
            <a:r>
              <a:rPr lang="ko-KR" altLang="en-US" sz="2000" dirty="0" err="1"/>
              <a:t>메소드의</a:t>
            </a:r>
            <a:r>
              <a:rPr lang="ko-KR" altLang="en-US" sz="2000" dirty="0"/>
              <a:t> 결과값을 브라우저에 출력 할 수 있음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</a:t>
            </a:r>
            <a:r>
              <a:rPr lang="ko-KR" altLang="en-US" sz="2000" dirty="0"/>
              <a:t> 코드 내에서 </a:t>
            </a:r>
            <a:r>
              <a:rPr lang="en-US" altLang="ko-KR" sz="2000" dirty="0"/>
              <a:t>out</a:t>
            </a:r>
            <a:r>
              <a:rPr lang="ko-KR" altLang="en-US" sz="2000" dirty="0"/>
              <a:t>이라는 내장객체를 통해  브라우저에 출력 가능</a:t>
            </a:r>
            <a:r>
              <a:rPr lang="en-US" altLang="ko-KR" sz="2000" dirty="0"/>
              <a:t>.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스크립트릿과</a:t>
            </a:r>
            <a:r>
              <a:rPr lang="ko-KR" altLang="en-US" sz="2000" dirty="0"/>
              <a:t> 달리 변수나 </a:t>
            </a:r>
            <a:r>
              <a:rPr lang="ko-KR" altLang="en-US" sz="2000" dirty="0" err="1"/>
              <a:t>메소드를</a:t>
            </a:r>
            <a:r>
              <a:rPr lang="ko-KR" altLang="en-US" sz="2000" dirty="0"/>
              <a:t> 출력하고 할 때 세미콜론</a:t>
            </a:r>
            <a:r>
              <a:rPr lang="en-US" altLang="ko-KR" sz="2000" dirty="0"/>
              <a:t>(;)</a:t>
            </a:r>
            <a:r>
              <a:rPr lang="ko-KR" altLang="en-US" sz="2000" dirty="0"/>
              <a:t>은 표기하지 않음</a:t>
            </a:r>
            <a:r>
              <a:rPr lang="en-US" altLang="ko-KR" sz="2000" dirty="0"/>
              <a:t>.</a:t>
            </a:r>
          </a:p>
          <a:p>
            <a:pPr lvl="1">
              <a:buNone/>
              <a:defRPr/>
            </a:pPr>
            <a:r>
              <a:rPr lang="en-US" altLang="ko-KR" sz="2000" dirty="0"/>
              <a:t>    (</a:t>
            </a:r>
            <a:r>
              <a:rPr lang="ko-KR" altLang="en-US" sz="2000" dirty="0" err="1"/>
              <a:t>서블릿</a:t>
            </a:r>
            <a:r>
              <a:rPr lang="ko-KR" altLang="en-US" sz="2000" dirty="0"/>
              <a:t> 코드로 변환될 때 자동적으로 세미콜론은 붙여짐</a:t>
            </a:r>
            <a:r>
              <a:rPr lang="en-US" altLang="ko-KR" sz="2000" dirty="0"/>
              <a:t>)</a:t>
            </a:r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 </a:t>
            </a:r>
            <a:r>
              <a:rPr lang="ko-KR" altLang="en-US" sz="2000" dirty="0" err="1"/>
              <a:t>표현식</a:t>
            </a:r>
            <a:r>
              <a:rPr lang="ko-KR" altLang="en-US" sz="2000" dirty="0"/>
              <a:t> 문법</a:t>
            </a:r>
            <a:endParaRPr lang="en-US" altLang="ko-KR" sz="2000" dirty="0"/>
          </a:p>
          <a:p>
            <a:pPr lvl="1">
              <a:buNone/>
              <a:defRPr/>
            </a:pPr>
            <a:r>
              <a:rPr lang="en-US" altLang="ko-KR" sz="2000" dirty="0"/>
              <a:t>   </a:t>
            </a:r>
          </a:p>
          <a:p>
            <a:pPr lvl="1">
              <a:buNone/>
              <a:defRPr/>
            </a:pPr>
            <a:endParaRPr lang="en-US" altLang="ko-KR" sz="2000" dirty="0"/>
          </a:p>
          <a:p>
            <a:pPr lvl="1">
              <a:buNone/>
              <a:defRPr/>
            </a:pPr>
            <a:r>
              <a:rPr lang="en-US" altLang="ko-KR" sz="2000" dirty="0"/>
              <a:t>  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3489D40-C408-4047-A282-73E284F7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5853132"/>
            <a:ext cx="3905759" cy="50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6872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44A819-04A5-43F2-83EE-46347646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3" y="695324"/>
            <a:ext cx="10270798" cy="59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34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2B6EB-6DC8-40EA-9ADC-556CE281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" y="593888"/>
            <a:ext cx="7096125" cy="5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4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ABDE-D82B-472D-9F56-E7204946B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857232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선언문이란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JSP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에서 사용될 변수나 메소드를 선언할 수 있는 영역들의 요소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JSP</a:t>
            </a:r>
            <a:r>
              <a:rPr kumimoji="0" lang="en-US" altLang="ko-KR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페이지 내에서 변수 및 </a:t>
            </a:r>
            <a:r>
              <a:rPr kumimoji="0" lang="ko-KR" alt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메소드를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선언 후 변수나</a:t>
            </a:r>
            <a:r>
              <a:rPr lang="en-US" altLang="ko-KR" sz="2000" kern="0" dirty="0"/>
              <a:t> </a:t>
            </a:r>
            <a:r>
              <a:rPr kumimoji="0" lang="ko-KR" alt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메소드를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 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altLang="ko-KR" sz="2000" kern="0" dirty="0"/>
              <a:t>    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이용하여 필요한 동적으로 </a:t>
            </a:r>
            <a:r>
              <a:rPr kumimoji="0" lang="en-US" altLang="ko-KR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HTML</a:t>
            </a:r>
            <a:r>
              <a:rPr kumimoji="0" lang="ko-KR" altLang="en-US" sz="20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코드를 생성하는데 사용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2000" kern="0" dirty="0"/>
              <a:t>멤버 변수 </a:t>
            </a:r>
            <a:r>
              <a:rPr lang="en-US" altLang="ko-KR" sz="2000" kern="0" dirty="0"/>
              <a:t>: </a:t>
            </a:r>
            <a:r>
              <a:rPr lang="ko-KR" altLang="en-US" sz="2000" kern="0" dirty="0"/>
              <a:t>선언문에 선언된 변수 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lang="en-US" altLang="ko-KR" sz="2000" kern="0" dirty="0"/>
          </a:p>
          <a:p>
            <a:pPr marL="742950" lvl="1" indent="-285750" latinLnBrk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/>
            </a:pPr>
            <a:r>
              <a:rPr lang="ko-KR" altLang="en-US" sz="2000" kern="0" dirty="0"/>
              <a:t>선언문에서 선언된 변수로 호칭하는 것은 자바에서 </a:t>
            </a:r>
            <a:endParaRPr lang="en-US" altLang="ko-KR" sz="2000" kern="0" dirty="0"/>
          </a:p>
          <a:p>
            <a:pPr marL="742950" lvl="1" indent="-285750" latinLnBrk="1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altLang="ko-KR" sz="2000" kern="0" dirty="0"/>
              <a:t>    </a:t>
            </a:r>
            <a:r>
              <a:rPr lang="ko-KR" altLang="en-US" sz="2000" kern="0" dirty="0"/>
              <a:t>변수의 종류가 여러 가지 있다는 의미</a:t>
            </a:r>
            <a:endParaRPr lang="en-US" altLang="ko-KR" sz="2000" kern="0" dirty="0"/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2000" kern="0" dirty="0"/>
              <a:t>선언문 문법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E89C175-A0BA-4D3D-8B7C-8826EB9E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3261" y="5678747"/>
            <a:ext cx="49244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969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FB8CE59-4738-4888-8BC0-FA428CD839FF}"/>
              </a:ext>
            </a:extLst>
          </p:cNvPr>
          <p:cNvSpPr txBox="1">
            <a:spLocks/>
          </p:cNvSpPr>
          <p:nvPr/>
        </p:nvSpPr>
        <p:spPr bwMode="auto">
          <a:xfrm>
            <a:off x="500034" y="4500570"/>
            <a:ext cx="82296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lang="ko-KR" altLang="en-US" sz="2000" b="1" kern="0" dirty="0" err="1">
                <a:latin typeface="+mn-lt"/>
              </a:rPr>
              <a:t>서블릿</a:t>
            </a:r>
            <a:r>
              <a:rPr lang="ko-KR" altLang="en-US" sz="2000" b="1" kern="0" dirty="0">
                <a:latin typeface="+mn-lt"/>
              </a:rPr>
              <a:t> 클래스에서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선언된 멤버변수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60E3800-9D2F-4635-B076-A4C8F47A8003}"/>
              </a:ext>
            </a:extLst>
          </p:cNvPr>
          <p:cNvGraphicFramePr>
            <a:graphicFrameLocks noGrp="1"/>
          </p:cNvGraphicFramePr>
          <p:nvPr/>
        </p:nvGraphicFramePr>
        <p:xfrm>
          <a:off x="642910" y="5000636"/>
          <a:ext cx="76438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변수값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JSPStudy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FA558-85FB-439A-AF12-33F2B784890A}"/>
              </a:ext>
            </a:extLst>
          </p:cNvPr>
          <p:cNvSpPr/>
          <p:nvPr/>
        </p:nvSpPr>
        <p:spPr>
          <a:xfrm>
            <a:off x="428596" y="1000108"/>
            <a:ext cx="8429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r>
              <a:rPr lang="ko-KR" altLang="en-US" sz="2400" b="1" dirty="0"/>
              <a:t>선언문에서 선언된 변수는 </a:t>
            </a:r>
            <a:r>
              <a:rPr lang="en-US" altLang="ko-KR" sz="2400" b="1" dirty="0"/>
              <a:t>JSP </a:t>
            </a:r>
            <a:r>
              <a:rPr lang="ko-KR" altLang="en-US" sz="2400" b="1" dirty="0"/>
              <a:t>페이지가 </a:t>
            </a:r>
            <a:r>
              <a:rPr lang="ko-KR" altLang="en-US" sz="2400" b="1" dirty="0" err="1"/>
              <a:t>서블릿</a:t>
            </a:r>
            <a:r>
              <a:rPr lang="ko-KR" altLang="en-US" sz="2400" b="1" dirty="0"/>
              <a:t> 코드로 변환이 되면 </a:t>
            </a:r>
            <a:r>
              <a:rPr lang="ko-KR" altLang="en-US" sz="2400" b="1" dirty="0" err="1"/>
              <a:t>서블릿</a:t>
            </a:r>
            <a:r>
              <a:rPr lang="ko-KR" altLang="en-US" sz="2400" b="1" dirty="0"/>
              <a:t> 클래스의 멤버변수로 </a:t>
            </a:r>
            <a:r>
              <a:rPr lang="ko-KR" altLang="en-US" sz="2400" b="1" dirty="0" err="1"/>
              <a:t>변한됨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altLang="ko-KR" sz="2000" kern="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C0DF12D-8C52-443F-A115-23E7DE8D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643182"/>
            <a:ext cx="660712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2515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278284C1-F146-4339-B2E8-05DF3880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48275"/>
          </a:xfrm>
        </p:spPr>
        <p:txBody>
          <a:bodyPr>
            <a:normAutofit lnSpcReduction="10000"/>
          </a:bodyPr>
          <a:lstStyle/>
          <a:p>
            <a:r>
              <a:rPr lang="ko-KR" altLang="en-US" sz="2400" b="0" dirty="0">
                <a:solidFill>
                  <a:schemeClr val="tx1"/>
                </a:solidFill>
              </a:rPr>
              <a:t>선언문에서 선언된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메소드는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JSP</a:t>
            </a:r>
            <a:r>
              <a:rPr lang="ko-KR" altLang="en-US" sz="2400" b="0" dirty="0">
                <a:solidFill>
                  <a:schemeClr val="tx1"/>
                </a:solidFill>
              </a:rPr>
              <a:t>페이지 내에서는 일반적인 형태의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메소드로</a:t>
            </a:r>
            <a:r>
              <a:rPr lang="ko-KR" altLang="en-US" sz="2400" b="0" dirty="0">
                <a:solidFill>
                  <a:schemeClr val="tx1"/>
                </a:solidFill>
              </a:rPr>
              <a:t> 선언됨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endParaRPr lang="en-US" altLang="ko-KR" b="0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ko-KR" b="0" dirty="0">
              <a:solidFill>
                <a:schemeClr val="tx1"/>
              </a:solidFill>
            </a:endParaRPr>
          </a:p>
          <a:p>
            <a:pPr>
              <a:buNone/>
            </a:pPr>
            <a:endParaRPr lang="ko-KR" altLang="en-US" b="0" dirty="0">
              <a:solidFill>
                <a:schemeClr val="tx1"/>
              </a:solidFill>
            </a:endParaRPr>
          </a:p>
          <a:p>
            <a:r>
              <a:rPr lang="en-US" altLang="ko-KR" sz="2400" b="0" dirty="0" err="1">
                <a:solidFill>
                  <a:schemeClr val="tx1"/>
                </a:solidFill>
              </a:rPr>
              <a:t>getName</a:t>
            </a:r>
            <a:r>
              <a:rPr lang="en-US" altLang="ko-KR" sz="2400" b="0" dirty="0">
                <a:solidFill>
                  <a:schemeClr val="tx1"/>
                </a:solidFill>
              </a:rPr>
              <a:t>()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메소드는</a:t>
            </a:r>
            <a:r>
              <a:rPr lang="ko-KR" altLang="en-US" sz="2400" b="0" dirty="0">
                <a:solidFill>
                  <a:schemeClr val="tx1"/>
                </a:solidFill>
              </a:rPr>
              <a:t> 멤버 변수 </a:t>
            </a:r>
            <a:r>
              <a:rPr lang="en-US" altLang="ko-KR" sz="2400" b="0" dirty="0">
                <a:solidFill>
                  <a:schemeClr val="tx1"/>
                </a:solidFill>
              </a:rPr>
              <a:t>name</a:t>
            </a:r>
            <a:r>
              <a:rPr lang="ko-KR" altLang="en-US" sz="2400" b="0" dirty="0">
                <a:solidFill>
                  <a:schemeClr val="tx1"/>
                </a:solidFill>
              </a:rPr>
              <a:t>값을 리턴 시켜주는 </a:t>
            </a:r>
            <a:r>
              <a:rPr lang="ko-KR" altLang="en-US" sz="2400" b="0" dirty="0" err="1">
                <a:solidFill>
                  <a:schemeClr val="tx1"/>
                </a:solidFill>
              </a:rPr>
              <a:t>메소드로</a:t>
            </a:r>
            <a:r>
              <a:rPr lang="ko-KR" altLang="en-US" sz="2400" b="0" dirty="0">
                <a:solidFill>
                  <a:schemeClr val="tx1"/>
                </a:solidFill>
              </a:rPr>
              <a:t> 선언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  <a:endParaRPr lang="ko-KR" altLang="en-US" sz="2400" b="0" dirty="0">
              <a:solidFill>
                <a:schemeClr val="tx1"/>
              </a:solidFill>
            </a:endParaRPr>
          </a:p>
          <a:p>
            <a:endParaRPr lang="ko-KR" altLang="en-US" b="0" dirty="0">
              <a:solidFill>
                <a:schemeClr val="tx1"/>
              </a:solidFill>
            </a:endParaRPr>
          </a:p>
          <a:p>
            <a:r>
              <a:rPr lang="en-US" altLang="ko-KR" sz="2400" b="0" dirty="0">
                <a:solidFill>
                  <a:schemeClr val="tx1"/>
                </a:solidFill>
              </a:rPr>
              <a:t>name</a:t>
            </a:r>
            <a:r>
              <a:rPr lang="ko-KR" altLang="en-US" sz="2400" b="0" dirty="0">
                <a:solidFill>
                  <a:schemeClr val="tx1"/>
                </a:solidFill>
              </a:rPr>
              <a:t>변수가 선언문에서 선언이 되었기 때문에 멤버변수의 역할이 되면서 접근이 가능한 것</a:t>
            </a:r>
            <a:r>
              <a:rPr lang="en-US" altLang="ko-KR" sz="2400" b="0" dirty="0">
                <a:solidFill>
                  <a:schemeClr val="tx1"/>
                </a:solidFill>
              </a:rPr>
              <a:t>.</a:t>
            </a:r>
            <a:endParaRPr lang="ko-KR" altLang="en-US" sz="2400" b="0" dirty="0">
              <a:solidFill>
                <a:schemeClr val="tx1"/>
              </a:solidFill>
            </a:endParaRPr>
          </a:p>
          <a:p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B947308-0FCA-4C18-96AC-7DB32294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1" y="2143116"/>
            <a:ext cx="5286413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89949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50FBAF-89A0-4F1A-AE2A-DAFEA855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03316"/>
            <a:ext cx="10541580" cy="60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9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7C64E-8A43-4ED0-B556-86A1F159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3" y="625561"/>
            <a:ext cx="11041875" cy="61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9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BA69F-4ADD-4F99-8F62-67AA2D7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F4E1C4-92DE-49D4-B78B-E6D849F26896}"/>
              </a:ext>
            </a:extLst>
          </p:cNvPr>
          <p:cNvSpPr/>
          <p:nvPr/>
        </p:nvSpPr>
        <p:spPr>
          <a:xfrm>
            <a:off x="6537416" y="286481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03835-CF2D-47C0-9849-797E1AA2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63" y="760183"/>
            <a:ext cx="4664576" cy="5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7464D0-1001-429A-A71C-DCEB9E22C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3009904"/>
          </a:xfrm>
        </p:spPr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for</a:t>
            </a:r>
            <a:r>
              <a:rPr lang="ko-KR" altLang="en-US" sz="2400" kern="1200" dirty="0">
                <a:solidFill>
                  <a:schemeClr val="tx1"/>
                </a:solidFill>
                <a:latin typeface="Arial" charset="0"/>
              </a:rPr>
              <a:t>문이란</a:t>
            </a:r>
            <a:r>
              <a:rPr lang="en-US" altLang="ko-KR" sz="2400" kern="1200" dirty="0">
                <a:solidFill>
                  <a:schemeClr val="tx1"/>
                </a:solidFill>
                <a:latin typeface="Arial" charset="0"/>
              </a:rPr>
              <a:t>?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 err="1"/>
              <a:t>반복문은</a:t>
            </a:r>
            <a:r>
              <a:rPr lang="ko-KR" altLang="en-US" sz="2000" dirty="0"/>
              <a:t> 모두 스크립트 요소에서 사용하여 </a:t>
            </a:r>
            <a:r>
              <a:rPr lang="en-US" altLang="ko-KR" sz="2000" dirty="0"/>
              <a:t>JSP </a:t>
            </a:r>
            <a:r>
              <a:rPr lang="ko-KR" altLang="en-US" sz="2000" dirty="0"/>
              <a:t>페이지에서 반복적인 내용을 출력할 수 있음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Database</a:t>
            </a:r>
            <a:r>
              <a:rPr lang="ko-KR" altLang="en-US" sz="2000" dirty="0"/>
              <a:t>의 질의 결과를 순서대로 출력할 때 매우 유용하게 사용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for</a:t>
            </a:r>
            <a:r>
              <a:rPr lang="ko-KR" altLang="en-US" sz="2000" dirty="0"/>
              <a:t>문은 크기가 고정되어 있을 때 사용이 많이 됨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9F5D5D3-B087-4482-BEA3-769D096C09C7}"/>
              </a:ext>
            </a:extLst>
          </p:cNvPr>
          <p:cNvSpPr txBox="1">
            <a:spLocks/>
          </p:cNvSpPr>
          <p:nvPr/>
        </p:nvSpPr>
        <p:spPr bwMode="auto">
          <a:xfrm>
            <a:off x="457200" y="3919558"/>
            <a:ext cx="8229600" cy="300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while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문이란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조건을 검사해서 조건이 참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(true)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이면 실행문을 반복적으로 실행하고 그렇지 않으면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문을 빠져 나오는 동작을 하는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반복문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 안에 조건이 항상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(true)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인 경우는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while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문이 무한반복 되는 경우도 있음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.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889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9B5C8-3B68-4745-A867-05AE8211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44213"/>
            <a:ext cx="11333431" cy="59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12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B15AF2-368F-4AC9-A4B7-391C57D6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95374"/>
            <a:ext cx="10029825" cy="59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2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D1EA6-F77C-4227-9C70-489DE9EF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93888"/>
            <a:ext cx="9532912" cy="60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99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C358C-F04F-4880-B325-47D6B637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7" y="587015"/>
            <a:ext cx="11315700" cy="60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0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ABCA7-9E80-4CF5-8076-405807D5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64590"/>
            <a:ext cx="102682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14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E65E7D-A082-4C27-B280-4FE1C258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16438"/>
            <a:ext cx="6469200" cy="55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8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AF13D-444C-4C32-8961-17CED2D95647}"/>
              </a:ext>
            </a:extLst>
          </p:cNvPr>
          <p:cNvSpPr txBox="1"/>
          <p:nvPr/>
        </p:nvSpPr>
        <p:spPr>
          <a:xfrm>
            <a:off x="763571" y="1498862"/>
            <a:ext cx="10859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과제</a:t>
            </a:r>
            <a:r>
              <a:rPr lang="en-US" altLang="ko-KR" sz="2800" dirty="0"/>
              <a:t>1</a:t>
            </a:r>
            <a:r>
              <a:rPr lang="ko-KR" altLang="en-US" sz="2800" dirty="0"/>
              <a:t> </a:t>
            </a:r>
            <a:r>
              <a:rPr lang="en-US" altLang="ko-KR" sz="2800" dirty="0"/>
              <a:t>: for </a:t>
            </a:r>
            <a:r>
              <a:rPr lang="ko-KR" altLang="en-US" sz="2800" dirty="0"/>
              <a:t>문을 이용한 구구단 전체 출력 프로그램 만들기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과제</a:t>
            </a:r>
            <a:r>
              <a:rPr lang="en-US" altLang="ko-KR" sz="2800" dirty="0"/>
              <a:t>2 : while</a:t>
            </a:r>
            <a:r>
              <a:rPr lang="ko-KR" altLang="en-US" sz="2800" dirty="0"/>
              <a:t>문을 이용한 구구단 전체 출력 프로그램 만들기</a:t>
            </a:r>
          </a:p>
        </p:txBody>
      </p:sp>
    </p:spTree>
    <p:extLst>
      <p:ext uri="{BB962C8B-B14F-4D97-AF65-F5344CB8AC3E}">
        <p14:creationId xmlns:p14="http://schemas.microsoft.com/office/powerpoint/2010/main" val="1639511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E7746E-2F8A-4154-BBDA-4632D72F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05779"/>
            <a:ext cx="6469342" cy="6085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BC622-27A1-4A6F-9A59-6C38F02F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93" y="871537"/>
            <a:ext cx="4638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17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7861F-6BAC-4DF6-8635-898F1293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" y="597877"/>
            <a:ext cx="5275803" cy="615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7FD11D-B708-4ED0-8752-519DA8EB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2" y="662353"/>
            <a:ext cx="46291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98777-4E61-45D7-A323-60F699DB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472746"/>
            <a:ext cx="4687534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9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51D5F-0BEF-41D8-B1F4-6EDDED2D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7" y="652462"/>
            <a:ext cx="10707199" cy="58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39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B4721-719B-4BE5-8061-8340F427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6" y="800832"/>
            <a:ext cx="106013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8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F17-C961-4DFC-A2E2-DED4D8F1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3" y="952865"/>
            <a:ext cx="101631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5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433106-27A3-478A-9426-3560B9C3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5" y="647700"/>
            <a:ext cx="10601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D1D51-D992-4F72-A1F1-F1F5AB23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9" y="1487766"/>
            <a:ext cx="6067425" cy="3524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72199-351A-4DD4-9B9F-1CC834CE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06" y="1076325"/>
            <a:ext cx="4638675" cy="47053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AB6886-7DC4-42F6-AFE3-158395AE1758}"/>
              </a:ext>
            </a:extLst>
          </p:cNvPr>
          <p:cNvSpPr/>
          <p:nvPr/>
        </p:nvSpPr>
        <p:spPr>
          <a:xfrm>
            <a:off x="6362601" y="279082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6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24384-B1F7-4903-AEDC-61D16969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3" y="638175"/>
            <a:ext cx="78390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09FF5-3BC7-414D-B1F6-74428878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30" y="1333500"/>
            <a:ext cx="8305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632</Words>
  <Application>Microsoft Office PowerPoint</Application>
  <PresentationFormat>와이드스크린</PresentationFormat>
  <Paragraphs>207</Paragraphs>
  <Slides>63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Arial</vt:lpstr>
      <vt:lpstr>KoPub돋움체 Bold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85</cp:revision>
  <dcterms:created xsi:type="dcterms:W3CDTF">2020-03-23T02:43:54Z</dcterms:created>
  <dcterms:modified xsi:type="dcterms:W3CDTF">2021-09-20T23:06:54Z</dcterms:modified>
</cp:coreProperties>
</file>